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CC"/>
    <a:srgbClr val="FF9999"/>
    <a:srgbClr val="FF66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53" autoAdjust="0"/>
    <p:restoredTop sz="94660"/>
  </p:normalViewPr>
  <p:slideViewPr>
    <p:cSldViewPr snapToGrid="0">
      <p:cViewPr varScale="1">
        <p:scale>
          <a:sx n="61" d="100"/>
          <a:sy n="61" d="100"/>
        </p:scale>
        <p:origin x="60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F82ED1A-9341-4CC0-8F1B-BCF0738F695C}" type="datetimeFigureOut">
              <a:rPr lang="en-US" smtClean="0"/>
              <a:t>6/30/2019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A140C7-3B59-431A-880F-9E4419BE16BF}" type="slidenum">
              <a:rPr lang="en-US" smtClean="0"/>
              <a:t>‹#›</a:t>
            </a:fld>
            <a:endParaRPr lang="en-US"/>
          </a:p>
        </p:txBody>
      </p:sp>
    </p:spTree>
    <p:extLst>
      <p:ext uri="{BB962C8B-B14F-4D97-AF65-F5344CB8AC3E}">
        <p14:creationId xmlns:p14="http://schemas.microsoft.com/office/powerpoint/2010/main" val="457658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82ED1A-9341-4CC0-8F1B-BCF0738F695C}" type="datetimeFigureOut">
              <a:rPr lang="en-US" smtClean="0"/>
              <a:t>6/30/2019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A140C7-3B59-431A-880F-9E4419BE16BF}" type="slidenum">
              <a:rPr lang="en-US" smtClean="0"/>
              <a:t>‹#›</a:t>
            </a:fld>
            <a:endParaRPr lang="en-US"/>
          </a:p>
        </p:txBody>
      </p:sp>
    </p:spTree>
    <p:extLst>
      <p:ext uri="{BB962C8B-B14F-4D97-AF65-F5344CB8AC3E}">
        <p14:creationId xmlns:p14="http://schemas.microsoft.com/office/powerpoint/2010/main" val="1281295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82ED1A-9341-4CC0-8F1B-BCF0738F695C}" type="datetimeFigureOut">
              <a:rPr lang="en-US" smtClean="0"/>
              <a:t>6/30/2019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A140C7-3B59-431A-880F-9E4419BE16BF}" type="slidenum">
              <a:rPr lang="en-US" smtClean="0"/>
              <a:t>‹#›</a:t>
            </a:fld>
            <a:endParaRPr lang="en-US"/>
          </a:p>
        </p:txBody>
      </p:sp>
    </p:spTree>
    <p:extLst>
      <p:ext uri="{BB962C8B-B14F-4D97-AF65-F5344CB8AC3E}">
        <p14:creationId xmlns:p14="http://schemas.microsoft.com/office/powerpoint/2010/main" val="2439273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82ED1A-9341-4CC0-8F1B-BCF0738F695C}" type="datetimeFigureOut">
              <a:rPr lang="en-US" smtClean="0"/>
              <a:t>6/30/2019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A140C7-3B59-431A-880F-9E4419BE16BF}" type="slidenum">
              <a:rPr lang="en-US" smtClean="0"/>
              <a:t>‹#›</a:t>
            </a:fld>
            <a:endParaRPr lang="en-US"/>
          </a:p>
        </p:txBody>
      </p:sp>
    </p:spTree>
    <p:extLst>
      <p:ext uri="{BB962C8B-B14F-4D97-AF65-F5344CB8AC3E}">
        <p14:creationId xmlns:p14="http://schemas.microsoft.com/office/powerpoint/2010/main" val="1170210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F82ED1A-9341-4CC0-8F1B-BCF0738F695C}" type="datetimeFigureOut">
              <a:rPr lang="en-US" smtClean="0"/>
              <a:t>6/30/2019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A140C7-3B59-431A-880F-9E4419BE16BF}" type="slidenum">
              <a:rPr lang="en-US" smtClean="0"/>
              <a:t>‹#›</a:t>
            </a:fld>
            <a:endParaRPr lang="en-US"/>
          </a:p>
        </p:txBody>
      </p:sp>
    </p:spTree>
    <p:extLst>
      <p:ext uri="{BB962C8B-B14F-4D97-AF65-F5344CB8AC3E}">
        <p14:creationId xmlns:p14="http://schemas.microsoft.com/office/powerpoint/2010/main" val="149640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F82ED1A-9341-4CC0-8F1B-BCF0738F695C}" type="datetimeFigureOut">
              <a:rPr lang="en-US" smtClean="0"/>
              <a:t>6/30/2019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A140C7-3B59-431A-880F-9E4419BE16BF}" type="slidenum">
              <a:rPr lang="en-US" smtClean="0"/>
              <a:t>‹#›</a:t>
            </a:fld>
            <a:endParaRPr lang="en-US"/>
          </a:p>
        </p:txBody>
      </p:sp>
    </p:spTree>
    <p:extLst>
      <p:ext uri="{BB962C8B-B14F-4D97-AF65-F5344CB8AC3E}">
        <p14:creationId xmlns:p14="http://schemas.microsoft.com/office/powerpoint/2010/main" val="268394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F82ED1A-9341-4CC0-8F1B-BCF0738F695C}" type="datetimeFigureOut">
              <a:rPr lang="en-US" smtClean="0"/>
              <a:t>6/30/2019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A140C7-3B59-431A-880F-9E4419BE16BF}" type="slidenum">
              <a:rPr lang="en-US" smtClean="0"/>
              <a:t>‹#›</a:t>
            </a:fld>
            <a:endParaRPr lang="en-US"/>
          </a:p>
        </p:txBody>
      </p:sp>
    </p:spTree>
    <p:extLst>
      <p:ext uri="{BB962C8B-B14F-4D97-AF65-F5344CB8AC3E}">
        <p14:creationId xmlns:p14="http://schemas.microsoft.com/office/powerpoint/2010/main" val="3896653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F82ED1A-9341-4CC0-8F1B-BCF0738F695C}" type="datetimeFigureOut">
              <a:rPr lang="en-US" smtClean="0"/>
              <a:t>6/30/2019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A140C7-3B59-431A-880F-9E4419BE16BF}" type="slidenum">
              <a:rPr lang="en-US" smtClean="0"/>
              <a:t>‹#›</a:t>
            </a:fld>
            <a:endParaRPr lang="en-US"/>
          </a:p>
        </p:txBody>
      </p:sp>
    </p:spTree>
    <p:extLst>
      <p:ext uri="{BB962C8B-B14F-4D97-AF65-F5344CB8AC3E}">
        <p14:creationId xmlns:p14="http://schemas.microsoft.com/office/powerpoint/2010/main" val="3526392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82ED1A-9341-4CC0-8F1B-BCF0738F695C}" type="datetimeFigureOut">
              <a:rPr lang="en-US" smtClean="0"/>
              <a:t>6/30/2019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A140C7-3B59-431A-880F-9E4419BE16BF}" type="slidenum">
              <a:rPr lang="en-US" smtClean="0"/>
              <a:t>‹#›</a:t>
            </a:fld>
            <a:endParaRPr lang="en-US"/>
          </a:p>
        </p:txBody>
      </p:sp>
    </p:spTree>
    <p:extLst>
      <p:ext uri="{BB962C8B-B14F-4D97-AF65-F5344CB8AC3E}">
        <p14:creationId xmlns:p14="http://schemas.microsoft.com/office/powerpoint/2010/main" val="25246442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BF82ED1A-9341-4CC0-8F1B-BCF0738F695C}" type="datetimeFigureOut">
              <a:rPr lang="en-US" smtClean="0"/>
              <a:t>6/30/2019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A140C7-3B59-431A-880F-9E4419BE16BF}" type="slidenum">
              <a:rPr lang="en-US" smtClean="0"/>
              <a:t>‹#›</a:t>
            </a:fld>
            <a:endParaRPr lang="en-US"/>
          </a:p>
        </p:txBody>
      </p:sp>
    </p:spTree>
    <p:extLst>
      <p:ext uri="{BB962C8B-B14F-4D97-AF65-F5344CB8AC3E}">
        <p14:creationId xmlns:p14="http://schemas.microsoft.com/office/powerpoint/2010/main" val="1088777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BF82ED1A-9341-4CC0-8F1B-BCF0738F695C}" type="datetimeFigureOut">
              <a:rPr lang="en-US" smtClean="0"/>
              <a:t>6/30/2019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A140C7-3B59-431A-880F-9E4419BE16BF}" type="slidenum">
              <a:rPr lang="en-US" smtClean="0"/>
              <a:t>‹#›</a:t>
            </a:fld>
            <a:endParaRPr lang="en-US"/>
          </a:p>
        </p:txBody>
      </p:sp>
    </p:spTree>
    <p:extLst>
      <p:ext uri="{BB962C8B-B14F-4D97-AF65-F5344CB8AC3E}">
        <p14:creationId xmlns:p14="http://schemas.microsoft.com/office/powerpoint/2010/main" val="3384096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BF82ED1A-9341-4CC0-8F1B-BCF0738F695C}" type="datetimeFigureOut">
              <a:rPr lang="en-US" smtClean="0"/>
              <a:t>6/30/2019</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6FA140C7-3B59-431A-880F-9E4419BE16BF}" type="slidenum">
              <a:rPr lang="en-US" smtClean="0"/>
              <a:t>‹#›</a:t>
            </a:fld>
            <a:endParaRPr lang="en-US"/>
          </a:p>
        </p:txBody>
      </p:sp>
    </p:spTree>
    <p:extLst>
      <p:ext uri="{BB962C8B-B14F-4D97-AF65-F5344CB8AC3E}">
        <p14:creationId xmlns:p14="http://schemas.microsoft.com/office/powerpoint/2010/main" val="40590130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DB52EF7C-BA5F-47C0-A0AF-2526B1FE01C3}"/>
              </a:ext>
            </a:extLst>
          </p:cNvPr>
          <p:cNvSpPr/>
          <p:nvPr/>
        </p:nvSpPr>
        <p:spPr>
          <a:xfrm>
            <a:off x="137159" y="6532635"/>
            <a:ext cx="7498081" cy="3311538"/>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1BF169F9-F6B0-4B93-BEA1-9FBE03734755}"/>
              </a:ext>
            </a:extLst>
          </p:cNvPr>
          <p:cNvSpPr/>
          <p:nvPr/>
        </p:nvSpPr>
        <p:spPr>
          <a:xfrm>
            <a:off x="154940" y="4709066"/>
            <a:ext cx="7480300" cy="1775536"/>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B6D1564B-1FD6-4DC4-B33A-EC2EE5AD14EC}"/>
              </a:ext>
            </a:extLst>
          </p:cNvPr>
          <p:cNvSpPr/>
          <p:nvPr/>
        </p:nvSpPr>
        <p:spPr>
          <a:xfrm>
            <a:off x="3179395" y="114299"/>
            <a:ext cx="4455846" cy="4541521"/>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738F6C7A-17D0-4BE0-A3C6-9F75FE9B599D}"/>
              </a:ext>
            </a:extLst>
          </p:cNvPr>
          <p:cNvSpPr/>
          <p:nvPr/>
        </p:nvSpPr>
        <p:spPr>
          <a:xfrm>
            <a:off x="137159" y="114300"/>
            <a:ext cx="2899995" cy="1594296"/>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0D64F008-1F95-4070-A610-9456B065A1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5611" y="190133"/>
            <a:ext cx="2507937" cy="1326984"/>
          </a:xfrm>
          <a:prstGeom prst="rect">
            <a:avLst/>
          </a:prstGeom>
        </p:spPr>
      </p:pic>
      <mc:AlternateContent xmlns:mc="http://schemas.openxmlformats.org/markup-compatibility/2006" xmlns:a14="http://schemas.microsoft.com/office/drawing/2010/main">
        <mc:Choice Requires="a14">
          <p:sp>
            <p:nvSpPr>
              <p:cNvPr id="7" name="Rectangle 6">
                <a:extLst>
                  <a:ext uri="{FF2B5EF4-FFF2-40B4-BE49-F238E27FC236}">
                    <a16:creationId xmlns:a16="http://schemas.microsoft.com/office/drawing/2014/main" id="{31E3E1FF-FD39-4831-995E-E23B9AF21CD3}"/>
                  </a:ext>
                </a:extLst>
              </p:cNvPr>
              <p:cNvSpPr/>
              <p:nvPr/>
            </p:nvSpPr>
            <p:spPr>
              <a:xfrm>
                <a:off x="3262379" y="90048"/>
                <a:ext cx="4558684" cy="60523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en-US" sz="3200" b="1" i="1" smtClean="0">
                              <a:solidFill>
                                <a:srgbClr val="000000"/>
                              </a:solidFill>
                              <a:latin typeface="Cambria Math" panose="02040503050406030204" pitchFamily="18" charset="0"/>
                            </a:rPr>
                          </m:ctrlPr>
                        </m:sSupPr>
                        <m:e>
                          <m:r>
                            <m:rPr>
                              <m:nor/>
                            </m:rPr>
                            <a:rPr lang="en-US" sz="3200" b="1" dirty="0">
                              <a:solidFill>
                                <a:srgbClr val="000000"/>
                              </a:solidFill>
                              <a:latin typeface="Garamond" panose="02020404030301010803" pitchFamily="18" charset="0"/>
                            </a:rPr>
                            <m:t>ADU</m:t>
                          </m:r>
                          <m:r>
                            <m:rPr>
                              <m:nor/>
                            </m:rPr>
                            <a:rPr lang="en-US" sz="3200" b="1" dirty="0">
                              <a:solidFill>
                                <a:srgbClr val="000000"/>
                              </a:solidFill>
                              <a:latin typeface="Garamond" panose="02020404030301010803" pitchFamily="18" charset="0"/>
                            </a:rPr>
                            <m:t> </m:t>
                          </m:r>
                          <m:r>
                            <m:rPr>
                              <m:nor/>
                            </m:rPr>
                            <a:rPr lang="en-US" sz="3200" b="1" dirty="0">
                              <a:solidFill>
                                <a:srgbClr val="000000"/>
                              </a:solidFill>
                              <a:latin typeface="Garamond" panose="02020404030301010803" pitchFamily="18" charset="0"/>
                            </a:rPr>
                            <m:t>Eligibility</m:t>
                          </m:r>
                          <m:r>
                            <m:rPr>
                              <m:nor/>
                            </m:rPr>
                            <a:rPr lang="en-US" sz="3200" b="1" dirty="0">
                              <a:solidFill>
                                <a:srgbClr val="000000"/>
                              </a:solidFill>
                              <a:latin typeface="Garamond" panose="02020404030301010803" pitchFamily="18" charset="0"/>
                            </a:rPr>
                            <m:t> </m:t>
                          </m:r>
                          <m:r>
                            <m:rPr>
                              <m:nor/>
                            </m:rPr>
                            <a:rPr lang="en-US" sz="3200" b="1" dirty="0">
                              <a:solidFill>
                                <a:srgbClr val="000000"/>
                              </a:solidFill>
                              <a:latin typeface="Garamond" panose="02020404030301010803" pitchFamily="18" charset="0"/>
                            </a:rPr>
                            <m:t>Score</m:t>
                          </m:r>
                        </m:e>
                        <m:sup>
                          <m:r>
                            <a:rPr lang="en-US" sz="3200" b="1" i="1" smtClean="0">
                              <a:solidFill>
                                <a:srgbClr val="000000"/>
                              </a:solidFill>
                              <a:latin typeface="Cambria Math" panose="02040503050406030204" pitchFamily="18" charset="0"/>
                            </a:rPr>
                            <m:t>𝑻𝑴</m:t>
                          </m:r>
                        </m:sup>
                      </m:sSup>
                    </m:oMath>
                  </m:oMathPara>
                </a14:m>
                <a:endParaRPr lang="en-US" sz="3200" dirty="0">
                  <a:latin typeface="Garamond" panose="02020404030301010803" pitchFamily="18" charset="0"/>
                </a:endParaRPr>
              </a:p>
            </p:txBody>
          </p:sp>
        </mc:Choice>
        <mc:Fallback xmlns="">
          <p:sp>
            <p:nvSpPr>
              <p:cNvPr id="7" name="Rectangle 6">
                <a:extLst>
                  <a:ext uri="{FF2B5EF4-FFF2-40B4-BE49-F238E27FC236}">
                    <a16:creationId xmlns:a16="http://schemas.microsoft.com/office/drawing/2014/main" id="{31E3E1FF-FD39-4831-995E-E23B9AF21CD3}"/>
                  </a:ext>
                </a:extLst>
              </p:cNvPr>
              <p:cNvSpPr>
                <a:spLocks noRot="1" noChangeAspect="1" noMove="1" noResize="1" noEditPoints="1" noAdjustHandles="1" noChangeArrowheads="1" noChangeShapeType="1" noTextEdit="1"/>
              </p:cNvSpPr>
              <p:nvPr/>
            </p:nvSpPr>
            <p:spPr>
              <a:xfrm>
                <a:off x="3262379" y="90048"/>
                <a:ext cx="4558684" cy="605230"/>
              </a:xfrm>
              <a:prstGeom prst="rect">
                <a:avLst/>
              </a:prstGeom>
              <a:blipFill>
                <a:blip r:embed="rId3"/>
                <a:stretch>
                  <a:fillRect/>
                </a:stretch>
              </a:blipFill>
            </p:spPr>
            <p:txBody>
              <a:bodyPr/>
              <a:lstStyle/>
              <a:p>
                <a:r>
                  <a:rPr lang="en-US">
                    <a:noFill/>
                  </a:rPr>
                  <a:t> </a:t>
                </a:r>
              </a:p>
            </p:txBody>
          </p:sp>
        </mc:Fallback>
      </mc:AlternateContent>
      <p:sp>
        <p:nvSpPr>
          <p:cNvPr id="8" name="Rectangle 7">
            <a:extLst>
              <a:ext uri="{FF2B5EF4-FFF2-40B4-BE49-F238E27FC236}">
                <a16:creationId xmlns:a16="http://schemas.microsoft.com/office/drawing/2014/main" id="{75B203E7-25A7-48D0-8A6B-D464DFF63447}"/>
              </a:ext>
            </a:extLst>
          </p:cNvPr>
          <p:cNvSpPr/>
          <p:nvPr/>
        </p:nvSpPr>
        <p:spPr>
          <a:xfrm>
            <a:off x="3334737" y="695278"/>
            <a:ext cx="4300503" cy="3970318"/>
          </a:xfrm>
          <a:prstGeom prst="rect">
            <a:avLst/>
          </a:prstGeom>
        </p:spPr>
        <p:txBody>
          <a:bodyPr wrap="square">
            <a:spAutoFit/>
          </a:bodyPr>
          <a:lstStyle/>
          <a:p>
            <a:r>
              <a:rPr lang="en-US" dirty="0">
                <a:solidFill>
                  <a:srgbClr val="000000"/>
                </a:solidFill>
                <a:latin typeface="Garamond" panose="02020404030301010803" pitchFamily="18" charset="0"/>
              </a:rPr>
              <a:t>ADU Eligibility Score (AES) is a </a:t>
            </a:r>
          </a:p>
          <a:p>
            <a:r>
              <a:rPr lang="en-US" dirty="0">
                <a:solidFill>
                  <a:srgbClr val="000000"/>
                </a:solidFill>
                <a:latin typeface="Garamond" panose="02020404030301010803" pitchFamily="18" charset="0"/>
              </a:rPr>
              <a:t>non-binding professional assessment of the ease of ADU development on a property. </a:t>
            </a:r>
          </a:p>
          <a:p>
            <a:r>
              <a:rPr lang="en-US" dirty="0">
                <a:solidFill>
                  <a:srgbClr val="000000"/>
                </a:solidFill>
                <a:latin typeface="Garamond" panose="02020404030301010803" pitchFamily="18" charset="0"/>
              </a:rPr>
              <a:t>The AES provides a ranking on three criterion about the property: </a:t>
            </a:r>
          </a:p>
          <a:p>
            <a:endParaRPr lang="en-US" dirty="0">
              <a:solidFill>
                <a:srgbClr val="000000"/>
              </a:solidFill>
              <a:latin typeface="Garamond" panose="02020404030301010803" pitchFamily="18" charset="0"/>
            </a:endParaRPr>
          </a:p>
          <a:p>
            <a:pPr fontAlgn="base">
              <a:buFont typeface="Arial" panose="020B0604020202020204" pitchFamily="34" charset="0"/>
              <a:buChar char="•"/>
            </a:pPr>
            <a:r>
              <a:rPr lang="en-US" dirty="0">
                <a:solidFill>
                  <a:srgbClr val="000000"/>
                </a:solidFill>
                <a:latin typeface="Garamond" panose="02020404030301010803" pitchFamily="18" charset="0"/>
              </a:rPr>
              <a:t>Detached ADU Potential</a:t>
            </a:r>
          </a:p>
          <a:p>
            <a:pPr fontAlgn="base">
              <a:buFont typeface="Arial" panose="020B0604020202020204" pitchFamily="34" charset="0"/>
              <a:buChar char="•"/>
            </a:pPr>
            <a:r>
              <a:rPr lang="en-US" dirty="0">
                <a:solidFill>
                  <a:srgbClr val="000000"/>
                </a:solidFill>
                <a:latin typeface="Garamond" panose="02020404030301010803" pitchFamily="18" charset="0"/>
              </a:rPr>
              <a:t>Internal Conversion Potential </a:t>
            </a:r>
          </a:p>
          <a:p>
            <a:pPr fontAlgn="base">
              <a:buFont typeface="Arial" panose="020B0604020202020204" pitchFamily="34" charset="0"/>
              <a:buChar char="•"/>
            </a:pPr>
            <a:r>
              <a:rPr lang="en-US" dirty="0">
                <a:solidFill>
                  <a:srgbClr val="000000"/>
                </a:solidFill>
                <a:latin typeface="Garamond" panose="02020404030301010803" pitchFamily="18" charset="0"/>
              </a:rPr>
              <a:t>Cost Scale for Potential Internal Conversion </a:t>
            </a:r>
          </a:p>
          <a:p>
            <a:br>
              <a:rPr lang="en-US" dirty="0">
                <a:latin typeface="Garamond" panose="02020404030301010803" pitchFamily="18" charset="0"/>
              </a:rPr>
            </a:br>
            <a:r>
              <a:rPr lang="en-US" dirty="0">
                <a:solidFill>
                  <a:srgbClr val="000000"/>
                </a:solidFill>
                <a:latin typeface="Garamond" panose="02020404030301010803" pitchFamily="18" charset="0"/>
              </a:rPr>
              <a:t>The ranking explanation is provided below. </a:t>
            </a:r>
          </a:p>
          <a:p>
            <a:r>
              <a:rPr lang="en-US" dirty="0">
                <a:solidFill>
                  <a:srgbClr val="000000"/>
                </a:solidFill>
                <a:latin typeface="Garamond" panose="02020404030301010803" pitchFamily="18" charset="0"/>
              </a:rPr>
              <a:t>This tool can be used to assist homebuyers in determining whether and how an ADU can be developed on a given property. </a:t>
            </a:r>
            <a:endParaRPr lang="en-US" dirty="0">
              <a:latin typeface="Garamond" panose="02020404030301010803" pitchFamily="18" charset="0"/>
            </a:endParaRPr>
          </a:p>
        </p:txBody>
      </p:sp>
      <p:sp>
        <p:nvSpPr>
          <p:cNvPr id="11" name="Rectangle 10">
            <a:extLst>
              <a:ext uri="{FF2B5EF4-FFF2-40B4-BE49-F238E27FC236}">
                <a16:creationId xmlns:a16="http://schemas.microsoft.com/office/drawing/2014/main" id="{2EFA9A86-9BD7-48C5-AA7E-7C5C1270015F}"/>
              </a:ext>
            </a:extLst>
          </p:cNvPr>
          <p:cNvSpPr/>
          <p:nvPr/>
        </p:nvSpPr>
        <p:spPr>
          <a:xfrm>
            <a:off x="154940" y="2349499"/>
            <a:ext cx="2882214" cy="2308324"/>
          </a:xfrm>
          <a:prstGeom prst="rect">
            <a:avLst/>
          </a:prstGeom>
          <a:solidFill>
            <a:schemeClr val="accent1">
              <a:lumMod val="20000"/>
              <a:lumOff val="80000"/>
            </a:schemeClr>
          </a:solidFill>
        </p:spPr>
        <p:txBody>
          <a:bodyPr wrap="square">
            <a:spAutoFit/>
          </a:bodyPr>
          <a:lstStyle/>
          <a:p>
            <a:r>
              <a:rPr lang="en-US" sz="1600" i="1" dirty="0">
                <a:solidFill>
                  <a:srgbClr val="000000"/>
                </a:solidFill>
                <a:latin typeface="Garamond" panose="02020404030301010803" pitchFamily="18" charset="0"/>
              </a:rPr>
              <a:t>*The best ADU evaluations are done in conjunction with the homeowner developer, accounting for their motivations, cost constraints, and desired ADU type. However, this basic evaluation may aid buyers in knowing how much readily apparent “ADU potential” the property has. Buyers may consider a follow up consultation.  </a:t>
            </a:r>
            <a:endParaRPr lang="en-US" sz="1600" i="1" dirty="0">
              <a:latin typeface="Garamond" panose="02020404030301010803" pitchFamily="18" charset="0"/>
            </a:endParaRPr>
          </a:p>
        </p:txBody>
      </p:sp>
      <p:graphicFrame>
        <p:nvGraphicFramePr>
          <p:cNvPr id="12" name="Table 11">
            <a:extLst>
              <a:ext uri="{FF2B5EF4-FFF2-40B4-BE49-F238E27FC236}">
                <a16:creationId xmlns:a16="http://schemas.microsoft.com/office/drawing/2014/main" id="{3D959116-2C2D-473E-B706-FD358D326FEA}"/>
              </a:ext>
            </a:extLst>
          </p:cNvPr>
          <p:cNvGraphicFramePr>
            <a:graphicFrameLocks noGrp="1"/>
          </p:cNvGraphicFramePr>
          <p:nvPr>
            <p:extLst>
              <p:ext uri="{D42A27DB-BD31-4B8C-83A1-F6EECF244321}">
                <p14:modId xmlns:p14="http://schemas.microsoft.com/office/powerpoint/2010/main" val="3727175091"/>
              </p:ext>
            </p:extLst>
          </p:nvPr>
        </p:nvGraphicFramePr>
        <p:xfrm>
          <a:off x="1118731" y="5169744"/>
          <a:ext cx="5181600" cy="370840"/>
        </p:xfrm>
        <a:graphic>
          <a:graphicData uri="http://schemas.openxmlformats.org/drawingml/2006/table">
            <a:tbl>
              <a:tblPr firstRow="1" bandRow="1">
                <a:tableStyleId>{5C22544A-7EE6-4342-B048-85BDC9FD1C3A}</a:tableStyleId>
              </a:tblPr>
              <a:tblGrid>
                <a:gridCol w="518160">
                  <a:extLst>
                    <a:ext uri="{9D8B030D-6E8A-4147-A177-3AD203B41FA5}">
                      <a16:colId xmlns:a16="http://schemas.microsoft.com/office/drawing/2014/main" val="2311904232"/>
                    </a:ext>
                  </a:extLst>
                </a:gridCol>
                <a:gridCol w="518160">
                  <a:extLst>
                    <a:ext uri="{9D8B030D-6E8A-4147-A177-3AD203B41FA5}">
                      <a16:colId xmlns:a16="http://schemas.microsoft.com/office/drawing/2014/main" val="495061016"/>
                    </a:ext>
                  </a:extLst>
                </a:gridCol>
                <a:gridCol w="518160">
                  <a:extLst>
                    <a:ext uri="{9D8B030D-6E8A-4147-A177-3AD203B41FA5}">
                      <a16:colId xmlns:a16="http://schemas.microsoft.com/office/drawing/2014/main" val="897975388"/>
                    </a:ext>
                  </a:extLst>
                </a:gridCol>
                <a:gridCol w="518160">
                  <a:extLst>
                    <a:ext uri="{9D8B030D-6E8A-4147-A177-3AD203B41FA5}">
                      <a16:colId xmlns:a16="http://schemas.microsoft.com/office/drawing/2014/main" val="1909347661"/>
                    </a:ext>
                  </a:extLst>
                </a:gridCol>
                <a:gridCol w="518160">
                  <a:extLst>
                    <a:ext uri="{9D8B030D-6E8A-4147-A177-3AD203B41FA5}">
                      <a16:colId xmlns:a16="http://schemas.microsoft.com/office/drawing/2014/main" val="3267019228"/>
                    </a:ext>
                  </a:extLst>
                </a:gridCol>
                <a:gridCol w="518160">
                  <a:extLst>
                    <a:ext uri="{9D8B030D-6E8A-4147-A177-3AD203B41FA5}">
                      <a16:colId xmlns:a16="http://schemas.microsoft.com/office/drawing/2014/main" val="3571787678"/>
                    </a:ext>
                  </a:extLst>
                </a:gridCol>
                <a:gridCol w="518160">
                  <a:extLst>
                    <a:ext uri="{9D8B030D-6E8A-4147-A177-3AD203B41FA5}">
                      <a16:colId xmlns:a16="http://schemas.microsoft.com/office/drawing/2014/main" val="1007775526"/>
                    </a:ext>
                  </a:extLst>
                </a:gridCol>
                <a:gridCol w="518160">
                  <a:extLst>
                    <a:ext uri="{9D8B030D-6E8A-4147-A177-3AD203B41FA5}">
                      <a16:colId xmlns:a16="http://schemas.microsoft.com/office/drawing/2014/main" val="2506246013"/>
                    </a:ext>
                  </a:extLst>
                </a:gridCol>
                <a:gridCol w="518160">
                  <a:extLst>
                    <a:ext uri="{9D8B030D-6E8A-4147-A177-3AD203B41FA5}">
                      <a16:colId xmlns:a16="http://schemas.microsoft.com/office/drawing/2014/main" val="2110148922"/>
                    </a:ext>
                  </a:extLst>
                </a:gridCol>
                <a:gridCol w="518160">
                  <a:extLst>
                    <a:ext uri="{9D8B030D-6E8A-4147-A177-3AD203B41FA5}">
                      <a16:colId xmlns:a16="http://schemas.microsoft.com/office/drawing/2014/main" val="2918104176"/>
                    </a:ext>
                  </a:extLst>
                </a:gridCol>
              </a:tblGrid>
              <a:tr h="370840">
                <a:tc>
                  <a:txBody>
                    <a:bodyPr/>
                    <a:lstStyle/>
                    <a:p>
                      <a:pPr algn="ctr"/>
                      <a:r>
                        <a:rPr lang="en-US" dirty="0">
                          <a:latin typeface="Garamond" panose="02020404030301010803" pitchFamily="18" charset="0"/>
                        </a:rPr>
                        <a:t>1</a:t>
                      </a:r>
                    </a:p>
                  </a:txBody>
                  <a:tcPr>
                    <a:solidFill>
                      <a:schemeClr val="tx2">
                        <a:lumMod val="20000"/>
                        <a:lumOff val="80000"/>
                      </a:schemeClr>
                    </a:solidFill>
                  </a:tcPr>
                </a:tc>
                <a:tc>
                  <a:txBody>
                    <a:bodyPr/>
                    <a:lstStyle/>
                    <a:p>
                      <a:pPr algn="ctr"/>
                      <a:r>
                        <a:rPr lang="en-US" dirty="0">
                          <a:latin typeface="Garamond" panose="02020404030301010803" pitchFamily="18" charset="0"/>
                        </a:rPr>
                        <a:t>2</a:t>
                      </a:r>
                    </a:p>
                  </a:txBody>
                  <a:tcPr>
                    <a:solidFill>
                      <a:schemeClr val="tx2">
                        <a:lumMod val="20000"/>
                        <a:lumOff val="80000"/>
                      </a:schemeClr>
                    </a:solidFill>
                  </a:tcPr>
                </a:tc>
                <a:tc>
                  <a:txBody>
                    <a:bodyPr/>
                    <a:lstStyle/>
                    <a:p>
                      <a:pPr algn="ctr"/>
                      <a:r>
                        <a:rPr lang="en-US" dirty="0">
                          <a:latin typeface="Garamond" panose="02020404030301010803" pitchFamily="18" charset="0"/>
                        </a:rPr>
                        <a:t>3</a:t>
                      </a:r>
                    </a:p>
                  </a:txBody>
                  <a:tcPr>
                    <a:solidFill>
                      <a:schemeClr val="tx2">
                        <a:lumMod val="20000"/>
                        <a:lumOff val="80000"/>
                      </a:schemeClr>
                    </a:solidFill>
                  </a:tcPr>
                </a:tc>
                <a:tc>
                  <a:txBody>
                    <a:bodyPr/>
                    <a:lstStyle/>
                    <a:p>
                      <a:pPr algn="ctr"/>
                      <a:r>
                        <a:rPr lang="en-US" dirty="0">
                          <a:latin typeface="Garamond" panose="02020404030301010803" pitchFamily="18" charset="0"/>
                        </a:rPr>
                        <a:t>4</a:t>
                      </a:r>
                    </a:p>
                  </a:txBody>
                  <a:tcPr>
                    <a:solidFill>
                      <a:schemeClr val="tx2">
                        <a:lumMod val="20000"/>
                        <a:lumOff val="80000"/>
                      </a:schemeClr>
                    </a:solidFill>
                  </a:tcPr>
                </a:tc>
                <a:tc>
                  <a:txBody>
                    <a:bodyPr/>
                    <a:lstStyle/>
                    <a:p>
                      <a:pPr algn="ctr"/>
                      <a:r>
                        <a:rPr lang="en-US" dirty="0">
                          <a:latin typeface="Garamond" panose="02020404030301010803" pitchFamily="18" charset="0"/>
                        </a:rPr>
                        <a:t>5</a:t>
                      </a:r>
                    </a:p>
                  </a:txBody>
                  <a:tcPr>
                    <a:solidFill>
                      <a:schemeClr val="tx2">
                        <a:lumMod val="20000"/>
                        <a:lumOff val="80000"/>
                      </a:schemeClr>
                    </a:solidFill>
                  </a:tcPr>
                </a:tc>
                <a:tc>
                  <a:txBody>
                    <a:bodyPr/>
                    <a:lstStyle/>
                    <a:p>
                      <a:pPr algn="ctr"/>
                      <a:r>
                        <a:rPr lang="en-US" dirty="0">
                          <a:latin typeface="Garamond" panose="02020404030301010803" pitchFamily="18" charset="0"/>
                        </a:rPr>
                        <a:t>6</a:t>
                      </a:r>
                    </a:p>
                  </a:txBody>
                  <a:tcPr>
                    <a:solidFill>
                      <a:schemeClr val="tx2">
                        <a:lumMod val="20000"/>
                        <a:lumOff val="80000"/>
                      </a:schemeClr>
                    </a:solidFill>
                  </a:tcPr>
                </a:tc>
                <a:tc>
                  <a:txBody>
                    <a:bodyPr/>
                    <a:lstStyle/>
                    <a:p>
                      <a:pPr algn="ctr"/>
                      <a:r>
                        <a:rPr lang="en-US" dirty="0">
                          <a:latin typeface="Garamond" panose="02020404030301010803" pitchFamily="18" charset="0"/>
                        </a:rPr>
                        <a:t>7</a:t>
                      </a:r>
                    </a:p>
                  </a:txBody>
                  <a:tcPr>
                    <a:solidFill>
                      <a:schemeClr val="tx2">
                        <a:lumMod val="20000"/>
                        <a:lumOff val="80000"/>
                      </a:schemeClr>
                    </a:solidFill>
                  </a:tcPr>
                </a:tc>
                <a:tc>
                  <a:txBody>
                    <a:bodyPr/>
                    <a:lstStyle/>
                    <a:p>
                      <a:pPr algn="ctr"/>
                      <a:r>
                        <a:rPr lang="en-US" dirty="0"/>
                        <a:t>8</a:t>
                      </a:r>
                      <a:endParaRPr lang="en-US" dirty="0">
                        <a:solidFill>
                          <a:schemeClr val="bg1"/>
                        </a:solidFill>
                        <a:latin typeface="Garamond" panose="02020404030301010803" pitchFamily="18" charset="0"/>
                      </a:endParaRPr>
                    </a:p>
                  </a:txBody>
                  <a:tcPr>
                    <a:solidFill>
                      <a:schemeClr val="tx2">
                        <a:lumMod val="20000"/>
                        <a:lumOff val="80000"/>
                      </a:schemeClr>
                    </a:solidFill>
                  </a:tcPr>
                </a:tc>
                <a:tc>
                  <a:txBody>
                    <a:bodyPr/>
                    <a:lstStyle/>
                    <a:p>
                      <a:pPr algn="ctr"/>
                      <a:r>
                        <a:rPr lang="en-US" dirty="0">
                          <a:latin typeface="Garamond" panose="02020404030301010803" pitchFamily="18" charset="0"/>
                        </a:rPr>
                        <a:t>9</a:t>
                      </a:r>
                    </a:p>
                  </a:txBody>
                  <a:tcPr>
                    <a:solidFill>
                      <a:schemeClr val="tx2">
                        <a:lumMod val="20000"/>
                        <a:lumOff val="80000"/>
                      </a:schemeClr>
                    </a:solidFill>
                  </a:tcPr>
                </a:tc>
                <a:tc>
                  <a:txBody>
                    <a:bodyPr/>
                    <a:lstStyle/>
                    <a:p>
                      <a:pPr algn="ctr"/>
                      <a:r>
                        <a:rPr lang="en-US" dirty="0">
                          <a:solidFill>
                            <a:schemeClr val="bg1"/>
                          </a:solidFill>
                          <a:latin typeface="Garamond" panose="02020404030301010803" pitchFamily="18" charset="0"/>
                        </a:rPr>
                        <a:t>10</a:t>
                      </a:r>
                    </a:p>
                  </a:txBody>
                  <a:tcPr>
                    <a:solidFill>
                      <a:schemeClr val="accent1">
                        <a:lumMod val="75000"/>
                      </a:schemeClr>
                    </a:solidFill>
                  </a:tcPr>
                </a:tc>
                <a:extLst>
                  <a:ext uri="{0D108BD9-81ED-4DB2-BD59-A6C34878D82A}">
                    <a16:rowId xmlns:a16="http://schemas.microsoft.com/office/drawing/2014/main" val="2381444753"/>
                  </a:ext>
                </a:extLst>
              </a:tr>
            </a:tbl>
          </a:graphicData>
        </a:graphic>
      </p:graphicFrame>
      <p:sp>
        <p:nvSpPr>
          <p:cNvPr id="13" name="Rectangle 12">
            <a:extLst>
              <a:ext uri="{FF2B5EF4-FFF2-40B4-BE49-F238E27FC236}">
                <a16:creationId xmlns:a16="http://schemas.microsoft.com/office/drawing/2014/main" id="{C8C6A568-268D-44E9-93D3-E153ABEF038D}"/>
              </a:ext>
            </a:extLst>
          </p:cNvPr>
          <p:cNvSpPr/>
          <p:nvPr/>
        </p:nvSpPr>
        <p:spPr>
          <a:xfrm>
            <a:off x="246551" y="4709066"/>
            <a:ext cx="3886200" cy="369332"/>
          </a:xfrm>
          <a:prstGeom prst="rect">
            <a:avLst/>
          </a:prstGeom>
        </p:spPr>
        <p:txBody>
          <a:bodyPr>
            <a:spAutoFit/>
          </a:bodyPr>
          <a:lstStyle/>
          <a:p>
            <a:r>
              <a:rPr lang="en-US" b="1" dirty="0">
                <a:solidFill>
                  <a:srgbClr val="000000"/>
                </a:solidFill>
                <a:latin typeface="Garamond" panose="02020404030301010803" pitchFamily="18" charset="0"/>
              </a:rPr>
              <a:t>Detached ADU Potentia</a:t>
            </a:r>
            <a:r>
              <a:rPr lang="en-US" dirty="0">
                <a:solidFill>
                  <a:srgbClr val="000000"/>
                </a:solidFill>
                <a:latin typeface="Garamond" panose="02020404030301010803" pitchFamily="18" charset="0"/>
              </a:rPr>
              <a:t>l</a:t>
            </a:r>
            <a:endParaRPr lang="en-US" dirty="0">
              <a:latin typeface="Garamond" panose="02020404030301010803" pitchFamily="18" charset="0"/>
            </a:endParaRPr>
          </a:p>
        </p:txBody>
      </p:sp>
      <p:sp>
        <p:nvSpPr>
          <p:cNvPr id="19" name="Rectangle 18">
            <a:extLst>
              <a:ext uri="{FF2B5EF4-FFF2-40B4-BE49-F238E27FC236}">
                <a16:creationId xmlns:a16="http://schemas.microsoft.com/office/drawing/2014/main" id="{FA08EACC-23C1-49D1-AEC3-39CE4FDB1747}"/>
              </a:ext>
            </a:extLst>
          </p:cNvPr>
          <p:cNvSpPr/>
          <p:nvPr/>
        </p:nvSpPr>
        <p:spPr>
          <a:xfrm>
            <a:off x="2690373" y="8308218"/>
            <a:ext cx="2722908" cy="369332"/>
          </a:xfrm>
          <a:prstGeom prst="rect">
            <a:avLst/>
          </a:prstGeom>
        </p:spPr>
        <p:txBody>
          <a:bodyPr wrap="square">
            <a:spAutoFit/>
          </a:bodyPr>
          <a:lstStyle/>
          <a:p>
            <a:r>
              <a:rPr lang="en-US" b="1" i="1" dirty="0">
                <a:latin typeface="Garamond" panose="02020404030301010803" pitchFamily="18" charset="0"/>
              </a:rPr>
              <a:t>Likely price point range</a:t>
            </a:r>
          </a:p>
        </p:txBody>
      </p:sp>
      <p:sp>
        <p:nvSpPr>
          <p:cNvPr id="20" name="TextBox 19">
            <a:extLst>
              <a:ext uri="{FF2B5EF4-FFF2-40B4-BE49-F238E27FC236}">
                <a16:creationId xmlns:a16="http://schemas.microsoft.com/office/drawing/2014/main" id="{6AAFFFC6-B593-4852-927E-F25BC505F5A4}"/>
              </a:ext>
            </a:extLst>
          </p:cNvPr>
          <p:cNvSpPr txBox="1"/>
          <p:nvPr/>
        </p:nvSpPr>
        <p:spPr>
          <a:xfrm>
            <a:off x="333021" y="5571257"/>
            <a:ext cx="6564490" cy="923330"/>
          </a:xfrm>
          <a:prstGeom prst="rect">
            <a:avLst/>
          </a:prstGeom>
          <a:noFill/>
        </p:spPr>
        <p:txBody>
          <a:bodyPr wrap="square" rtlCol="0">
            <a:spAutoFit/>
          </a:bodyPr>
          <a:lstStyle/>
          <a:p>
            <a:r>
              <a:rPr lang="en-US" i="1" dirty="0">
                <a:latin typeface="Garamond" panose="02020404030301010803" pitchFamily="18" charset="0"/>
              </a:rPr>
              <a:t>Property notes: This property is a top-notch property for detached new construction. The location of the garage is where the ADU should be built, but the SW corner could also be used. (See additional notes) </a:t>
            </a:r>
          </a:p>
        </p:txBody>
      </p:sp>
      <p:sp>
        <p:nvSpPr>
          <p:cNvPr id="21" name="TextBox 20">
            <a:extLst>
              <a:ext uri="{FF2B5EF4-FFF2-40B4-BE49-F238E27FC236}">
                <a16:creationId xmlns:a16="http://schemas.microsoft.com/office/drawing/2014/main" id="{66155415-16EE-448C-B3B2-30025ACE8BEF}"/>
              </a:ext>
            </a:extLst>
          </p:cNvPr>
          <p:cNvSpPr txBox="1"/>
          <p:nvPr/>
        </p:nvSpPr>
        <p:spPr>
          <a:xfrm>
            <a:off x="325684" y="8672485"/>
            <a:ext cx="7309555" cy="1200329"/>
          </a:xfrm>
          <a:prstGeom prst="rect">
            <a:avLst/>
          </a:prstGeom>
          <a:noFill/>
        </p:spPr>
        <p:txBody>
          <a:bodyPr wrap="square" rtlCol="0">
            <a:spAutoFit/>
          </a:bodyPr>
          <a:lstStyle/>
          <a:p>
            <a:r>
              <a:rPr lang="en-US" i="1" dirty="0">
                <a:latin typeface="Garamond" panose="02020404030301010803" pitchFamily="18" charset="0"/>
              </a:rPr>
              <a:t>Property notes: The garage is a decent candidate for conversion due to its size, location, and new siding and roof, but there are possible foundation issues and issues with rotting framing along the south wall. The basement is also a cheap candidate for conversion, but may make just as much sense to retain as additional living space. (See additional notes)</a:t>
            </a:r>
          </a:p>
        </p:txBody>
      </p:sp>
      <p:sp>
        <p:nvSpPr>
          <p:cNvPr id="26" name="Rectangle 25">
            <a:extLst>
              <a:ext uri="{FF2B5EF4-FFF2-40B4-BE49-F238E27FC236}">
                <a16:creationId xmlns:a16="http://schemas.microsoft.com/office/drawing/2014/main" id="{02261D25-9D84-4DD2-A467-27B7950467B5}"/>
              </a:ext>
            </a:extLst>
          </p:cNvPr>
          <p:cNvSpPr/>
          <p:nvPr/>
        </p:nvSpPr>
        <p:spPr>
          <a:xfrm>
            <a:off x="2285658" y="9793302"/>
            <a:ext cx="3566489" cy="276999"/>
          </a:xfrm>
          <a:prstGeom prst="rect">
            <a:avLst/>
          </a:prstGeom>
        </p:spPr>
        <p:txBody>
          <a:bodyPr wrap="none">
            <a:spAutoFit/>
          </a:bodyPr>
          <a:lstStyle/>
          <a:p>
            <a:pPr algn="ctr">
              <a:tabLst>
                <a:tab pos="2971800" algn="ctr"/>
                <a:tab pos="5943600" algn="r"/>
              </a:tabLst>
            </a:pPr>
            <a:r>
              <a:rPr lang="en-US" sz="1200" i="1" dirty="0">
                <a:latin typeface="Garamond" panose="02020404030301010803" pitchFamily="18" charset="0"/>
              </a:rPr>
              <a:t>ADU Eligibility Score™</a:t>
            </a:r>
            <a:r>
              <a:rPr lang="en-US" sz="1200" i="1" dirty="0">
                <a:solidFill>
                  <a:srgbClr val="000000"/>
                </a:solidFill>
                <a:latin typeface="Garamond" panose="02020404030301010803" pitchFamily="18" charset="0"/>
              </a:rPr>
              <a:t> </a:t>
            </a:r>
            <a:r>
              <a:rPr lang="en-US" sz="1200" i="1" dirty="0">
                <a:latin typeface="Garamond" panose="02020404030301010803" pitchFamily="18" charset="0"/>
                <a:ea typeface="Calibri" panose="020F0502020204030204" pitchFamily="34" charset="0"/>
                <a:cs typeface="Times New Roman" panose="02020603050405020304" pitchFamily="18" charset="0"/>
              </a:rPr>
              <a:t>by Accessory Dwelling Strategies LLC</a:t>
            </a:r>
            <a:endParaRPr lang="en-US" sz="1200" i="1" dirty="0">
              <a:latin typeface="Calibri" panose="020F0502020204030204" pitchFamily="34" charset="0"/>
              <a:ea typeface="Calibri" panose="020F0502020204030204" pitchFamily="34" charset="0"/>
              <a:cs typeface="Times New Roman" panose="02020603050405020304" pitchFamily="18" charset="0"/>
            </a:endParaRPr>
          </a:p>
        </p:txBody>
      </p:sp>
      <p:sp>
        <p:nvSpPr>
          <p:cNvPr id="24" name="Rectangle 23">
            <a:extLst>
              <a:ext uri="{FF2B5EF4-FFF2-40B4-BE49-F238E27FC236}">
                <a16:creationId xmlns:a16="http://schemas.microsoft.com/office/drawing/2014/main" id="{4EB23880-3F64-4BB4-9C05-F67019AE8C59}"/>
              </a:ext>
            </a:extLst>
          </p:cNvPr>
          <p:cNvSpPr/>
          <p:nvPr/>
        </p:nvSpPr>
        <p:spPr>
          <a:xfrm>
            <a:off x="148447" y="1691219"/>
            <a:ext cx="2882214" cy="646331"/>
          </a:xfrm>
          <a:prstGeom prst="rect">
            <a:avLst/>
          </a:prstGeom>
          <a:solidFill>
            <a:schemeClr val="accent1">
              <a:lumMod val="20000"/>
              <a:lumOff val="80000"/>
            </a:schemeClr>
          </a:solidFill>
        </p:spPr>
        <p:txBody>
          <a:bodyPr wrap="square">
            <a:spAutoFit/>
          </a:bodyPr>
          <a:lstStyle/>
          <a:p>
            <a:pPr algn="ctr"/>
            <a:r>
              <a:rPr lang="en-US" b="1" dirty="0">
                <a:solidFill>
                  <a:srgbClr val="000000"/>
                </a:solidFill>
                <a:latin typeface="Garamond" panose="02020404030301010803" pitchFamily="18" charset="0"/>
              </a:rPr>
              <a:t>6516 SE Harold St., Portland, OR, 97206</a:t>
            </a:r>
            <a:endParaRPr lang="en-US" b="1" dirty="0">
              <a:latin typeface="Garamond" panose="02020404030301010803" pitchFamily="18" charset="0"/>
            </a:endParaRPr>
          </a:p>
        </p:txBody>
      </p:sp>
      <p:graphicFrame>
        <p:nvGraphicFramePr>
          <p:cNvPr id="25" name="Table 24">
            <a:extLst>
              <a:ext uri="{FF2B5EF4-FFF2-40B4-BE49-F238E27FC236}">
                <a16:creationId xmlns:a16="http://schemas.microsoft.com/office/drawing/2014/main" id="{53363A91-2C5E-48EF-8038-DBFA0934C1F7}"/>
              </a:ext>
            </a:extLst>
          </p:cNvPr>
          <p:cNvGraphicFramePr>
            <a:graphicFrameLocks noGrp="1"/>
          </p:cNvGraphicFramePr>
          <p:nvPr>
            <p:extLst>
              <p:ext uri="{D42A27DB-BD31-4B8C-83A1-F6EECF244321}">
                <p14:modId xmlns:p14="http://schemas.microsoft.com/office/powerpoint/2010/main" val="2085404292"/>
              </p:ext>
            </p:extLst>
          </p:nvPr>
        </p:nvGraphicFramePr>
        <p:xfrm>
          <a:off x="1118731" y="7171090"/>
          <a:ext cx="5181600" cy="370840"/>
        </p:xfrm>
        <a:graphic>
          <a:graphicData uri="http://schemas.openxmlformats.org/drawingml/2006/table">
            <a:tbl>
              <a:tblPr firstRow="1" bandRow="1">
                <a:tableStyleId>{5C22544A-7EE6-4342-B048-85BDC9FD1C3A}</a:tableStyleId>
              </a:tblPr>
              <a:tblGrid>
                <a:gridCol w="518160">
                  <a:extLst>
                    <a:ext uri="{9D8B030D-6E8A-4147-A177-3AD203B41FA5}">
                      <a16:colId xmlns:a16="http://schemas.microsoft.com/office/drawing/2014/main" val="2311904232"/>
                    </a:ext>
                  </a:extLst>
                </a:gridCol>
                <a:gridCol w="518160">
                  <a:extLst>
                    <a:ext uri="{9D8B030D-6E8A-4147-A177-3AD203B41FA5}">
                      <a16:colId xmlns:a16="http://schemas.microsoft.com/office/drawing/2014/main" val="495061016"/>
                    </a:ext>
                  </a:extLst>
                </a:gridCol>
                <a:gridCol w="518160">
                  <a:extLst>
                    <a:ext uri="{9D8B030D-6E8A-4147-A177-3AD203B41FA5}">
                      <a16:colId xmlns:a16="http://schemas.microsoft.com/office/drawing/2014/main" val="897975388"/>
                    </a:ext>
                  </a:extLst>
                </a:gridCol>
                <a:gridCol w="518160">
                  <a:extLst>
                    <a:ext uri="{9D8B030D-6E8A-4147-A177-3AD203B41FA5}">
                      <a16:colId xmlns:a16="http://schemas.microsoft.com/office/drawing/2014/main" val="1909347661"/>
                    </a:ext>
                  </a:extLst>
                </a:gridCol>
                <a:gridCol w="518160">
                  <a:extLst>
                    <a:ext uri="{9D8B030D-6E8A-4147-A177-3AD203B41FA5}">
                      <a16:colId xmlns:a16="http://schemas.microsoft.com/office/drawing/2014/main" val="3267019228"/>
                    </a:ext>
                  </a:extLst>
                </a:gridCol>
                <a:gridCol w="518160">
                  <a:extLst>
                    <a:ext uri="{9D8B030D-6E8A-4147-A177-3AD203B41FA5}">
                      <a16:colId xmlns:a16="http://schemas.microsoft.com/office/drawing/2014/main" val="3571787678"/>
                    </a:ext>
                  </a:extLst>
                </a:gridCol>
                <a:gridCol w="518160">
                  <a:extLst>
                    <a:ext uri="{9D8B030D-6E8A-4147-A177-3AD203B41FA5}">
                      <a16:colId xmlns:a16="http://schemas.microsoft.com/office/drawing/2014/main" val="1007775526"/>
                    </a:ext>
                  </a:extLst>
                </a:gridCol>
                <a:gridCol w="518160">
                  <a:extLst>
                    <a:ext uri="{9D8B030D-6E8A-4147-A177-3AD203B41FA5}">
                      <a16:colId xmlns:a16="http://schemas.microsoft.com/office/drawing/2014/main" val="2506246013"/>
                    </a:ext>
                  </a:extLst>
                </a:gridCol>
                <a:gridCol w="518160">
                  <a:extLst>
                    <a:ext uri="{9D8B030D-6E8A-4147-A177-3AD203B41FA5}">
                      <a16:colId xmlns:a16="http://schemas.microsoft.com/office/drawing/2014/main" val="2110148922"/>
                    </a:ext>
                  </a:extLst>
                </a:gridCol>
                <a:gridCol w="518160">
                  <a:extLst>
                    <a:ext uri="{9D8B030D-6E8A-4147-A177-3AD203B41FA5}">
                      <a16:colId xmlns:a16="http://schemas.microsoft.com/office/drawing/2014/main" val="2918104176"/>
                    </a:ext>
                  </a:extLst>
                </a:gridCol>
              </a:tblGrid>
              <a:tr h="370840">
                <a:tc>
                  <a:txBody>
                    <a:bodyPr/>
                    <a:lstStyle/>
                    <a:p>
                      <a:pPr algn="ctr"/>
                      <a:r>
                        <a:rPr lang="en-US" dirty="0">
                          <a:latin typeface="Garamond" panose="02020404030301010803" pitchFamily="18" charset="0"/>
                        </a:rPr>
                        <a:t>1</a:t>
                      </a:r>
                    </a:p>
                  </a:txBody>
                  <a:tcPr>
                    <a:solidFill>
                      <a:schemeClr val="tx2">
                        <a:lumMod val="20000"/>
                        <a:lumOff val="80000"/>
                      </a:schemeClr>
                    </a:solidFill>
                  </a:tcPr>
                </a:tc>
                <a:tc>
                  <a:txBody>
                    <a:bodyPr/>
                    <a:lstStyle/>
                    <a:p>
                      <a:pPr algn="ctr"/>
                      <a:r>
                        <a:rPr lang="en-US" dirty="0">
                          <a:latin typeface="Garamond" panose="02020404030301010803" pitchFamily="18" charset="0"/>
                        </a:rPr>
                        <a:t>2</a:t>
                      </a:r>
                    </a:p>
                  </a:txBody>
                  <a:tcPr>
                    <a:solidFill>
                      <a:schemeClr val="tx2">
                        <a:lumMod val="20000"/>
                        <a:lumOff val="80000"/>
                      </a:schemeClr>
                    </a:solidFill>
                  </a:tcPr>
                </a:tc>
                <a:tc>
                  <a:txBody>
                    <a:bodyPr/>
                    <a:lstStyle/>
                    <a:p>
                      <a:pPr algn="ctr"/>
                      <a:r>
                        <a:rPr lang="en-US" dirty="0">
                          <a:latin typeface="Garamond" panose="02020404030301010803" pitchFamily="18" charset="0"/>
                        </a:rPr>
                        <a:t>3</a:t>
                      </a:r>
                    </a:p>
                  </a:txBody>
                  <a:tcPr>
                    <a:solidFill>
                      <a:schemeClr val="tx2">
                        <a:lumMod val="20000"/>
                        <a:lumOff val="80000"/>
                      </a:schemeClr>
                    </a:solidFill>
                  </a:tcPr>
                </a:tc>
                <a:tc>
                  <a:txBody>
                    <a:bodyPr/>
                    <a:lstStyle/>
                    <a:p>
                      <a:pPr algn="ctr"/>
                      <a:r>
                        <a:rPr lang="en-US" dirty="0">
                          <a:latin typeface="Garamond" panose="02020404030301010803" pitchFamily="18" charset="0"/>
                        </a:rPr>
                        <a:t>4</a:t>
                      </a:r>
                    </a:p>
                  </a:txBody>
                  <a:tcPr>
                    <a:solidFill>
                      <a:schemeClr val="tx2">
                        <a:lumMod val="20000"/>
                        <a:lumOff val="80000"/>
                      </a:schemeClr>
                    </a:solidFill>
                  </a:tcPr>
                </a:tc>
                <a:tc>
                  <a:txBody>
                    <a:bodyPr/>
                    <a:lstStyle/>
                    <a:p>
                      <a:pPr algn="ctr"/>
                      <a:r>
                        <a:rPr lang="en-US" dirty="0">
                          <a:latin typeface="Garamond" panose="02020404030301010803" pitchFamily="18" charset="0"/>
                        </a:rPr>
                        <a:t>5</a:t>
                      </a:r>
                    </a:p>
                  </a:txBody>
                  <a:tcPr>
                    <a:solidFill>
                      <a:schemeClr val="tx2">
                        <a:lumMod val="20000"/>
                        <a:lumOff val="80000"/>
                      </a:schemeClr>
                    </a:solidFill>
                  </a:tcPr>
                </a:tc>
                <a:tc>
                  <a:txBody>
                    <a:bodyPr/>
                    <a:lstStyle/>
                    <a:p>
                      <a:pPr algn="ctr"/>
                      <a:r>
                        <a:rPr lang="en-US" dirty="0">
                          <a:latin typeface="Garamond" panose="02020404030301010803" pitchFamily="18" charset="0"/>
                        </a:rPr>
                        <a:t>6</a:t>
                      </a:r>
                    </a:p>
                  </a:txBody>
                  <a:tcPr>
                    <a:solidFill>
                      <a:schemeClr val="tx2">
                        <a:lumMod val="20000"/>
                        <a:lumOff val="80000"/>
                      </a:schemeClr>
                    </a:solidFill>
                  </a:tcPr>
                </a:tc>
                <a:tc>
                  <a:txBody>
                    <a:bodyPr/>
                    <a:lstStyle/>
                    <a:p>
                      <a:pPr algn="ctr"/>
                      <a:r>
                        <a:rPr lang="en-US" dirty="0">
                          <a:latin typeface="Garamond" panose="02020404030301010803" pitchFamily="18" charset="0"/>
                        </a:rPr>
                        <a:t>7</a:t>
                      </a:r>
                    </a:p>
                  </a:txBody>
                  <a:tcPr>
                    <a:solidFill>
                      <a:schemeClr val="tx2">
                        <a:lumMod val="20000"/>
                        <a:lumOff val="80000"/>
                      </a:schemeClr>
                    </a:solidFill>
                  </a:tcPr>
                </a:tc>
                <a:tc>
                  <a:txBody>
                    <a:bodyPr/>
                    <a:lstStyle/>
                    <a:p>
                      <a:pPr algn="ctr"/>
                      <a:r>
                        <a:rPr lang="en-US" dirty="0">
                          <a:latin typeface="Garamond" panose="02020404030301010803" pitchFamily="18" charset="0"/>
                        </a:rPr>
                        <a:t>8</a:t>
                      </a:r>
                    </a:p>
                  </a:txBody>
                  <a:tcPr>
                    <a:solidFill>
                      <a:schemeClr val="tx2">
                        <a:lumMod val="20000"/>
                        <a:lumOff val="80000"/>
                      </a:schemeClr>
                    </a:solidFill>
                  </a:tcPr>
                </a:tc>
                <a:tc>
                  <a:txBody>
                    <a:bodyPr/>
                    <a:lstStyle/>
                    <a:p>
                      <a:pPr algn="ctr"/>
                      <a:r>
                        <a:rPr lang="en-US" dirty="0">
                          <a:latin typeface="Garamond" panose="02020404030301010803" pitchFamily="18" charset="0"/>
                        </a:rPr>
                        <a:t>9</a:t>
                      </a:r>
                    </a:p>
                  </a:txBody>
                  <a:tcPr>
                    <a:solidFill>
                      <a:schemeClr val="accent1">
                        <a:lumMod val="75000"/>
                      </a:schemeClr>
                    </a:solidFill>
                  </a:tcPr>
                </a:tc>
                <a:tc>
                  <a:txBody>
                    <a:bodyPr/>
                    <a:lstStyle/>
                    <a:p>
                      <a:pPr algn="ctr"/>
                      <a:r>
                        <a:rPr lang="en-US" dirty="0">
                          <a:latin typeface="Garamond" panose="02020404030301010803" pitchFamily="18" charset="0"/>
                        </a:rPr>
                        <a:t>10</a:t>
                      </a:r>
                    </a:p>
                  </a:txBody>
                  <a:tcPr>
                    <a:solidFill>
                      <a:schemeClr val="tx2">
                        <a:lumMod val="20000"/>
                        <a:lumOff val="80000"/>
                      </a:schemeClr>
                    </a:solidFill>
                  </a:tcPr>
                </a:tc>
                <a:extLst>
                  <a:ext uri="{0D108BD9-81ED-4DB2-BD59-A6C34878D82A}">
                    <a16:rowId xmlns:a16="http://schemas.microsoft.com/office/drawing/2014/main" val="2381444753"/>
                  </a:ext>
                </a:extLst>
              </a:tr>
            </a:tbl>
          </a:graphicData>
        </a:graphic>
      </p:graphicFrame>
      <p:sp>
        <p:nvSpPr>
          <p:cNvPr id="27" name="Rectangle 26">
            <a:extLst>
              <a:ext uri="{FF2B5EF4-FFF2-40B4-BE49-F238E27FC236}">
                <a16:creationId xmlns:a16="http://schemas.microsoft.com/office/drawing/2014/main" id="{EC88A745-D1C9-4AA5-B78C-6377C3CEA34D}"/>
              </a:ext>
            </a:extLst>
          </p:cNvPr>
          <p:cNvSpPr/>
          <p:nvPr/>
        </p:nvSpPr>
        <p:spPr>
          <a:xfrm>
            <a:off x="246550" y="6474371"/>
            <a:ext cx="7309555" cy="369332"/>
          </a:xfrm>
          <a:prstGeom prst="rect">
            <a:avLst/>
          </a:prstGeom>
        </p:spPr>
        <p:txBody>
          <a:bodyPr wrap="square">
            <a:spAutoFit/>
          </a:bodyPr>
          <a:lstStyle/>
          <a:p>
            <a:r>
              <a:rPr lang="fr-FR" b="1" dirty="0" err="1">
                <a:solidFill>
                  <a:srgbClr val="000000"/>
                </a:solidFill>
                <a:latin typeface="Garamond" panose="02020404030301010803" pitchFamily="18" charset="0"/>
              </a:rPr>
              <a:t>Internal</a:t>
            </a:r>
            <a:r>
              <a:rPr lang="fr-FR" b="1" dirty="0">
                <a:solidFill>
                  <a:srgbClr val="000000"/>
                </a:solidFill>
                <a:latin typeface="Garamond" panose="02020404030301010803" pitchFamily="18" charset="0"/>
              </a:rPr>
              <a:t> Conversion </a:t>
            </a:r>
            <a:r>
              <a:rPr lang="fr-FR" b="1" dirty="0" err="1">
                <a:solidFill>
                  <a:srgbClr val="000000"/>
                </a:solidFill>
                <a:latin typeface="Garamond" panose="02020404030301010803" pitchFamily="18" charset="0"/>
              </a:rPr>
              <a:t>Potential</a:t>
            </a:r>
            <a:endParaRPr lang="en-US" dirty="0">
              <a:latin typeface="Garamond" panose="02020404030301010803" pitchFamily="18" charset="0"/>
            </a:endParaRPr>
          </a:p>
        </p:txBody>
      </p:sp>
      <p:graphicFrame>
        <p:nvGraphicFramePr>
          <p:cNvPr id="28" name="Table 27">
            <a:extLst>
              <a:ext uri="{FF2B5EF4-FFF2-40B4-BE49-F238E27FC236}">
                <a16:creationId xmlns:a16="http://schemas.microsoft.com/office/drawing/2014/main" id="{82347E5D-FDCE-42FB-A6AC-BF252B52A726}"/>
              </a:ext>
            </a:extLst>
          </p:cNvPr>
          <p:cNvGraphicFramePr>
            <a:graphicFrameLocks noGrp="1"/>
          </p:cNvGraphicFramePr>
          <p:nvPr>
            <p:extLst>
              <p:ext uri="{D42A27DB-BD31-4B8C-83A1-F6EECF244321}">
                <p14:modId xmlns:p14="http://schemas.microsoft.com/office/powerpoint/2010/main" val="2575294360"/>
              </p:ext>
            </p:extLst>
          </p:nvPr>
        </p:nvGraphicFramePr>
        <p:xfrm>
          <a:off x="1118731" y="7922141"/>
          <a:ext cx="5181600" cy="370840"/>
        </p:xfrm>
        <a:graphic>
          <a:graphicData uri="http://schemas.openxmlformats.org/drawingml/2006/table">
            <a:tbl>
              <a:tblPr firstRow="1" bandRow="1">
                <a:tableStyleId>{5C22544A-7EE6-4342-B048-85BDC9FD1C3A}</a:tableStyleId>
              </a:tblPr>
              <a:tblGrid>
                <a:gridCol w="518160">
                  <a:extLst>
                    <a:ext uri="{9D8B030D-6E8A-4147-A177-3AD203B41FA5}">
                      <a16:colId xmlns:a16="http://schemas.microsoft.com/office/drawing/2014/main" val="2311904232"/>
                    </a:ext>
                  </a:extLst>
                </a:gridCol>
                <a:gridCol w="518160">
                  <a:extLst>
                    <a:ext uri="{9D8B030D-6E8A-4147-A177-3AD203B41FA5}">
                      <a16:colId xmlns:a16="http://schemas.microsoft.com/office/drawing/2014/main" val="495061016"/>
                    </a:ext>
                  </a:extLst>
                </a:gridCol>
                <a:gridCol w="518160">
                  <a:extLst>
                    <a:ext uri="{9D8B030D-6E8A-4147-A177-3AD203B41FA5}">
                      <a16:colId xmlns:a16="http://schemas.microsoft.com/office/drawing/2014/main" val="897975388"/>
                    </a:ext>
                  </a:extLst>
                </a:gridCol>
                <a:gridCol w="518160">
                  <a:extLst>
                    <a:ext uri="{9D8B030D-6E8A-4147-A177-3AD203B41FA5}">
                      <a16:colId xmlns:a16="http://schemas.microsoft.com/office/drawing/2014/main" val="1909347661"/>
                    </a:ext>
                  </a:extLst>
                </a:gridCol>
                <a:gridCol w="518160">
                  <a:extLst>
                    <a:ext uri="{9D8B030D-6E8A-4147-A177-3AD203B41FA5}">
                      <a16:colId xmlns:a16="http://schemas.microsoft.com/office/drawing/2014/main" val="3267019228"/>
                    </a:ext>
                  </a:extLst>
                </a:gridCol>
                <a:gridCol w="518160">
                  <a:extLst>
                    <a:ext uri="{9D8B030D-6E8A-4147-A177-3AD203B41FA5}">
                      <a16:colId xmlns:a16="http://schemas.microsoft.com/office/drawing/2014/main" val="3571787678"/>
                    </a:ext>
                  </a:extLst>
                </a:gridCol>
                <a:gridCol w="518160">
                  <a:extLst>
                    <a:ext uri="{9D8B030D-6E8A-4147-A177-3AD203B41FA5}">
                      <a16:colId xmlns:a16="http://schemas.microsoft.com/office/drawing/2014/main" val="1007775526"/>
                    </a:ext>
                  </a:extLst>
                </a:gridCol>
                <a:gridCol w="518160">
                  <a:extLst>
                    <a:ext uri="{9D8B030D-6E8A-4147-A177-3AD203B41FA5}">
                      <a16:colId xmlns:a16="http://schemas.microsoft.com/office/drawing/2014/main" val="2506246013"/>
                    </a:ext>
                  </a:extLst>
                </a:gridCol>
                <a:gridCol w="518160">
                  <a:extLst>
                    <a:ext uri="{9D8B030D-6E8A-4147-A177-3AD203B41FA5}">
                      <a16:colId xmlns:a16="http://schemas.microsoft.com/office/drawing/2014/main" val="2110148922"/>
                    </a:ext>
                  </a:extLst>
                </a:gridCol>
                <a:gridCol w="518160">
                  <a:extLst>
                    <a:ext uri="{9D8B030D-6E8A-4147-A177-3AD203B41FA5}">
                      <a16:colId xmlns:a16="http://schemas.microsoft.com/office/drawing/2014/main" val="2918104176"/>
                    </a:ext>
                  </a:extLst>
                </a:gridCol>
              </a:tblGrid>
              <a:tr h="370840">
                <a:tc>
                  <a:txBody>
                    <a:bodyPr/>
                    <a:lstStyle/>
                    <a:p>
                      <a:pPr algn="ctr"/>
                      <a:r>
                        <a:rPr lang="en-US" dirty="0">
                          <a:latin typeface="Garamond" panose="02020404030301010803" pitchFamily="18" charset="0"/>
                        </a:rPr>
                        <a:t>1</a:t>
                      </a:r>
                    </a:p>
                  </a:txBody>
                  <a:tcPr>
                    <a:solidFill>
                      <a:schemeClr val="tx2">
                        <a:lumMod val="20000"/>
                        <a:lumOff val="80000"/>
                      </a:schemeClr>
                    </a:solidFill>
                  </a:tcPr>
                </a:tc>
                <a:tc>
                  <a:txBody>
                    <a:bodyPr/>
                    <a:lstStyle/>
                    <a:p>
                      <a:pPr algn="ctr"/>
                      <a:r>
                        <a:rPr lang="en-US" dirty="0">
                          <a:latin typeface="Garamond" panose="02020404030301010803" pitchFamily="18" charset="0"/>
                        </a:rPr>
                        <a:t>2</a:t>
                      </a:r>
                    </a:p>
                  </a:txBody>
                  <a:tcPr>
                    <a:solidFill>
                      <a:schemeClr val="tx2">
                        <a:lumMod val="20000"/>
                        <a:lumOff val="80000"/>
                      </a:schemeClr>
                    </a:solidFill>
                  </a:tcPr>
                </a:tc>
                <a:tc>
                  <a:txBody>
                    <a:bodyPr/>
                    <a:lstStyle/>
                    <a:p>
                      <a:pPr algn="ctr"/>
                      <a:r>
                        <a:rPr lang="en-US" dirty="0">
                          <a:latin typeface="Garamond" panose="02020404030301010803" pitchFamily="18" charset="0"/>
                        </a:rPr>
                        <a:t>3</a:t>
                      </a:r>
                    </a:p>
                  </a:txBody>
                  <a:tcPr>
                    <a:solidFill>
                      <a:schemeClr val="tx2">
                        <a:lumMod val="20000"/>
                        <a:lumOff val="80000"/>
                      </a:schemeClr>
                    </a:solidFill>
                  </a:tcPr>
                </a:tc>
                <a:tc>
                  <a:txBody>
                    <a:bodyPr/>
                    <a:lstStyle/>
                    <a:p>
                      <a:pPr algn="ctr"/>
                      <a:r>
                        <a:rPr lang="en-US" dirty="0">
                          <a:latin typeface="Garamond" panose="02020404030301010803" pitchFamily="18" charset="0"/>
                        </a:rPr>
                        <a:t>4</a:t>
                      </a:r>
                    </a:p>
                  </a:txBody>
                  <a:tcPr>
                    <a:solidFill>
                      <a:schemeClr val="tx2">
                        <a:lumMod val="20000"/>
                        <a:lumOff val="80000"/>
                      </a:schemeClr>
                    </a:solidFill>
                  </a:tcPr>
                </a:tc>
                <a:tc>
                  <a:txBody>
                    <a:bodyPr/>
                    <a:lstStyle/>
                    <a:p>
                      <a:pPr algn="ctr"/>
                      <a:r>
                        <a:rPr lang="en-US" dirty="0">
                          <a:latin typeface="Garamond" panose="02020404030301010803" pitchFamily="18" charset="0"/>
                        </a:rPr>
                        <a:t>5</a:t>
                      </a:r>
                    </a:p>
                  </a:txBody>
                  <a:tcPr>
                    <a:solidFill>
                      <a:schemeClr val="accent1">
                        <a:lumMod val="75000"/>
                      </a:schemeClr>
                    </a:solidFill>
                  </a:tcPr>
                </a:tc>
                <a:tc>
                  <a:txBody>
                    <a:bodyPr/>
                    <a:lstStyle/>
                    <a:p>
                      <a:pPr algn="ctr"/>
                      <a:r>
                        <a:rPr lang="en-US" dirty="0">
                          <a:latin typeface="Garamond" panose="02020404030301010803" pitchFamily="18" charset="0"/>
                        </a:rPr>
                        <a:t>6</a:t>
                      </a:r>
                    </a:p>
                  </a:txBody>
                  <a:tcPr>
                    <a:solidFill>
                      <a:schemeClr val="accent1">
                        <a:lumMod val="75000"/>
                      </a:schemeClr>
                    </a:solidFill>
                  </a:tcPr>
                </a:tc>
                <a:tc>
                  <a:txBody>
                    <a:bodyPr/>
                    <a:lstStyle/>
                    <a:p>
                      <a:pPr algn="ctr"/>
                      <a:r>
                        <a:rPr lang="en-US" dirty="0">
                          <a:latin typeface="Garamond" panose="02020404030301010803" pitchFamily="18" charset="0"/>
                        </a:rPr>
                        <a:t>7</a:t>
                      </a:r>
                    </a:p>
                  </a:txBody>
                  <a:tcPr>
                    <a:solidFill>
                      <a:schemeClr val="accent1">
                        <a:lumMod val="75000"/>
                      </a:schemeClr>
                    </a:solidFill>
                  </a:tcPr>
                </a:tc>
                <a:tc>
                  <a:txBody>
                    <a:bodyPr/>
                    <a:lstStyle/>
                    <a:p>
                      <a:pPr algn="ctr"/>
                      <a:r>
                        <a:rPr lang="en-US" dirty="0">
                          <a:latin typeface="Garamond" panose="02020404030301010803" pitchFamily="18" charset="0"/>
                        </a:rPr>
                        <a:t>8</a:t>
                      </a:r>
                    </a:p>
                  </a:txBody>
                  <a:tcPr>
                    <a:solidFill>
                      <a:schemeClr val="tx2">
                        <a:lumMod val="20000"/>
                        <a:lumOff val="80000"/>
                      </a:schemeClr>
                    </a:solidFill>
                  </a:tcPr>
                </a:tc>
                <a:tc>
                  <a:txBody>
                    <a:bodyPr/>
                    <a:lstStyle/>
                    <a:p>
                      <a:pPr algn="ctr"/>
                      <a:r>
                        <a:rPr lang="en-US" dirty="0">
                          <a:latin typeface="Garamond" panose="02020404030301010803" pitchFamily="18" charset="0"/>
                        </a:rPr>
                        <a:t>9</a:t>
                      </a:r>
                    </a:p>
                  </a:txBody>
                  <a:tcPr>
                    <a:solidFill>
                      <a:schemeClr val="tx2">
                        <a:lumMod val="20000"/>
                        <a:lumOff val="80000"/>
                      </a:schemeClr>
                    </a:solidFill>
                  </a:tcPr>
                </a:tc>
                <a:tc>
                  <a:txBody>
                    <a:bodyPr/>
                    <a:lstStyle/>
                    <a:p>
                      <a:pPr algn="ctr"/>
                      <a:r>
                        <a:rPr lang="en-US" dirty="0">
                          <a:latin typeface="Garamond" panose="02020404030301010803" pitchFamily="18" charset="0"/>
                        </a:rPr>
                        <a:t>10</a:t>
                      </a:r>
                    </a:p>
                  </a:txBody>
                  <a:tcPr>
                    <a:solidFill>
                      <a:schemeClr val="tx2">
                        <a:lumMod val="20000"/>
                        <a:lumOff val="80000"/>
                      </a:schemeClr>
                    </a:solidFill>
                  </a:tcPr>
                </a:tc>
                <a:extLst>
                  <a:ext uri="{0D108BD9-81ED-4DB2-BD59-A6C34878D82A}">
                    <a16:rowId xmlns:a16="http://schemas.microsoft.com/office/drawing/2014/main" val="2381444753"/>
                  </a:ext>
                </a:extLst>
              </a:tr>
            </a:tbl>
          </a:graphicData>
        </a:graphic>
      </p:graphicFrame>
      <p:sp>
        <p:nvSpPr>
          <p:cNvPr id="29" name="Rectangle 28">
            <a:extLst>
              <a:ext uri="{FF2B5EF4-FFF2-40B4-BE49-F238E27FC236}">
                <a16:creationId xmlns:a16="http://schemas.microsoft.com/office/drawing/2014/main" id="{A89F1F52-55B2-4FEB-873F-3C653620D4BC}"/>
              </a:ext>
            </a:extLst>
          </p:cNvPr>
          <p:cNvSpPr/>
          <p:nvPr/>
        </p:nvSpPr>
        <p:spPr>
          <a:xfrm>
            <a:off x="246551" y="7558999"/>
            <a:ext cx="4935048" cy="369332"/>
          </a:xfrm>
          <a:prstGeom prst="rect">
            <a:avLst/>
          </a:prstGeom>
        </p:spPr>
        <p:txBody>
          <a:bodyPr wrap="square">
            <a:spAutoFit/>
          </a:bodyPr>
          <a:lstStyle/>
          <a:p>
            <a:r>
              <a:rPr lang="en-US" b="1" dirty="0">
                <a:solidFill>
                  <a:srgbClr val="000000"/>
                </a:solidFill>
                <a:latin typeface="Garamond" panose="02020404030301010803" pitchFamily="18" charset="0"/>
              </a:rPr>
              <a:t>Cost Scale for Potential Internal Conversion</a:t>
            </a:r>
            <a:endParaRPr lang="en-US" b="1" dirty="0">
              <a:latin typeface="Garamond" panose="02020404030301010803" pitchFamily="18" charset="0"/>
            </a:endParaRPr>
          </a:p>
        </p:txBody>
      </p:sp>
      <p:sp>
        <p:nvSpPr>
          <p:cNvPr id="30" name="Left Brace 29">
            <a:extLst>
              <a:ext uri="{FF2B5EF4-FFF2-40B4-BE49-F238E27FC236}">
                <a16:creationId xmlns:a16="http://schemas.microsoft.com/office/drawing/2014/main" id="{75D83B1C-27CD-4B5E-9294-1BDE1D45C6AC}"/>
              </a:ext>
            </a:extLst>
          </p:cNvPr>
          <p:cNvSpPr/>
          <p:nvPr/>
        </p:nvSpPr>
        <p:spPr>
          <a:xfrm rot="16200000">
            <a:off x="3900054" y="7609091"/>
            <a:ext cx="146589" cy="1542748"/>
          </a:xfrm>
          <a:prstGeom prst="leftBrace">
            <a:avLst>
              <a:gd name="adj1" fmla="val 50951"/>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Left Brace 30">
            <a:extLst>
              <a:ext uri="{FF2B5EF4-FFF2-40B4-BE49-F238E27FC236}">
                <a16:creationId xmlns:a16="http://schemas.microsoft.com/office/drawing/2014/main" id="{F6814EB9-AFC9-4A47-8D27-D73429448C2B}"/>
              </a:ext>
            </a:extLst>
          </p:cNvPr>
          <p:cNvSpPr/>
          <p:nvPr/>
        </p:nvSpPr>
        <p:spPr>
          <a:xfrm rot="5400000">
            <a:off x="5192208" y="6036621"/>
            <a:ext cx="146589" cy="2069657"/>
          </a:xfrm>
          <a:prstGeom prst="leftBrace">
            <a:avLst>
              <a:gd name="adj1" fmla="val 50951"/>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0A6873CA-F79F-4263-8CF1-3943503F052B}"/>
              </a:ext>
            </a:extLst>
          </p:cNvPr>
          <p:cNvSpPr/>
          <p:nvPr/>
        </p:nvSpPr>
        <p:spPr>
          <a:xfrm>
            <a:off x="4340352" y="6815835"/>
            <a:ext cx="3372612" cy="215444"/>
          </a:xfrm>
          <a:prstGeom prst="rect">
            <a:avLst/>
          </a:prstGeom>
        </p:spPr>
        <p:txBody>
          <a:bodyPr wrap="square">
            <a:spAutoFit/>
          </a:bodyPr>
          <a:lstStyle/>
          <a:p>
            <a:r>
              <a:rPr lang="fr-FR" sz="800" dirty="0">
                <a:solidFill>
                  <a:srgbClr val="000000"/>
                </a:solidFill>
                <a:latin typeface="Garamond" panose="02020404030301010803" pitchFamily="18" charset="0"/>
              </a:rPr>
              <a:t>(garage or </a:t>
            </a:r>
            <a:r>
              <a:rPr lang="fr-FR" sz="800" dirty="0" err="1">
                <a:solidFill>
                  <a:srgbClr val="000000"/>
                </a:solidFill>
                <a:latin typeface="Garamond" panose="02020404030301010803" pitchFamily="18" charset="0"/>
              </a:rPr>
              <a:t>basement</a:t>
            </a:r>
            <a:r>
              <a:rPr lang="fr-FR" sz="800" dirty="0">
                <a:solidFill>
                  <a:srgbClr val="000000"/>
                </a:solidFill>
                <a:latin typeface="Garamond" panose="02020404030301010803" pitchFamily="18" charset="0"/>
              </a:rPr>
              <a:t> conversion </a:t>
            </a:r>
            <a:r>
              <a:rPr lang="fr-FR" sz="800" dirty="0" err="1">
                <a:solidFill>
                  <a:srgbClr val="000000"/>
                </a:solidFill>
                <a:latin typeface="Garamond" panose="02020404030301010803" pitchFamily="18" charset="0"/>
              </a:rPr>
              <a:t>potential</a:t>
            </a:r>
            <a:r>
              <a:rPr lang="fr-FR" sz="800" dirty="0">
                <a:solidFill>
                  <a:srgbClr val="000000"/>
                </a:solidFill>
                <a:latin typeface="Garamond" panose="02020404030301010803" pitchFamily="18" charset="0"/>
              </a:rPr>
              <a:t>)</a:t>
            </a:r>
            <a:endParaRPr lang="en-US" sz="800" dirty="0"/>
          </a:p>
        </p:txBody>
      </p:sp>
      <p:sp>
        <p:nvSpPr>
          <p:cNvPr id="33" name="Left Brace 32">
            <a:extLst>
              <a:ext uri="{FF2B5EF4-FFF2-40B4-BE49-F238E27FC236}">
                <a16:creationId xmlns:a16="http://schemas.microsoft.com/office/drawing/2014/main" id="{CDBA08DD-9604-4CB2-88C4-F829086B01D2}"/>
              </a:ext>
            </a:extLst>
          </p:cNvPr>
          <p:cNvSpPr/>
          <p:nvPr/>
        </p:nvSpPr>
        <p:spPr>
          <a:xfrm rot="5400000">
            <a:off x="2083248" y="6061005"/>
            <a:ext cx="146589" cy="2069657"/>
          </a:xfrm>
          <a:prstGeom prst="leftBrace">
            <a:avLst>
              <a:gd name="adj1" fmla="val 50951"/>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Rectangle 33">
            <a:extLst>
              <a:ext uri="{FF2B5EF4-FFF2-40B4-BE49-F238E27FC236}">
                <a16:creationId xmlns:a16="http://schemas.microsoft.com/office/drawing/2014/main" id="{3C978FEF-2ABE-465F-B5E2-00748D1EEA11}"/>
              </a:ext>
            </a:extLst>
          </p:cNvPr>
          <p:cNvSpPr/>
          <p:nvPr/>
        </p:nvSpPr>
        <p:spPr>
          <a:xfrm>
            <a:off x="1472068" y="6836322"/>
            <a:ext cx="3102761" cy="215444"/>
          </a:xfrm>
          <a:prstGeom prst="rect">
            <a:avLst/>
          </a:prstGeom>
        </p:spPr>
        <p:txBody>
          <a:bodyPr wrap="square">
            <a:spAutoFit/>
          </a:bodyPr>
          <a:lstStyle/>
          <a:p>
            <a:r>
              <a:rPr lang="fr-FR" sz="800" dirty="0">
                <a:solidFill>
                  <a:srgbClr val="000000"/>
                </a:solidFill>
                <a:latin typeface="Garamond" panose="02020404030301010803" pitchFamily="18" charset="0"/>
              </a:rPr>
              <a:t>(ADU addition ‘</a:t>
            </a:r>
            <a:r>
              <a:rPr lang="fr-FR" sz="800" dirty="0" err="1">
                <a:solidFill>
                  <a:srgbClr val="000000"/>
                </a:solidFill>
                <a:latin typeface="Garamond" panose="02020404030301010803" pitchFamily="18" charset="0"/>
              </a:rPr>
              <a:t>bumpout</a:t>
            </a:r>
            <a:r>
              <a:rPr lang="fr-FR" sz="800" dirty="0">
                <a:solidFill>
                  <a:srgbClr val="000000"/>
                </a:solidFill>
                <a:latin typeface="Garamond" panose="02020404030301010803" pitchFamily="18" charset="0"/>
              </a:rPr>
              <a:t>’ </a:t>
            </a:r>
            <a:r>
              <a:rPr lang="fr-FR" sz="800" dirty="0" err="1">
                <a:solidFill>
                  <a:srgbClr val="000000"/>
                </a:solidFill>
                <a:latin typeface="Garamond" panose="02020404030301010803" pitchFamily="18" charset="0"/>
              </a:rPr>
              <a:t>potential</a:t>
            </a:r>
            <a:r>
              <a:rPr lang="fr-FR" sz="800" dirty="0">
                <a:solidFill>
                  <a:srgbClr val="000000"/>
                </a:solidFill>
                <a:latin typeface="Garamond" panose="02020404030301010803" pitchFamily="18" charset="0"/>
              </a:rPr>
              <a:t>)</a:t>
            </a:r>
            <a:endParaRPr lang="en-US" sz="800" dirty="0"/>
          </a:p>
        </p:txBody>
      </p:sp>
      <p:sp>
        <p:nvSpPr>
          <p:cNvPr id="35" name="Left Brace 34">
            <a:extLst>
              <a:ext uri="{FF2B5EF4-FFF2-40B4-BE49-F238E27FC236}">
                <a16:creationId xmlns:a16="http://schemas.microsoft.com/office/drawing/2014/main" id="{1BE19992-1BD3-4516-8AFB-0F00B329E4F2}"/>
              </a:ext>
            </a:extLst>
          </p:cNvPr>
          <p:cNvSpPr/>
          <p:nvPr/>
        </p:nvSpPr>
        <p:spPr>
          <a:xfrm rot="5400000">
            <a:off x="3628544" y="6551761"/>
            <a:ext cx="164129" cy="1028700"/>
          </a:xfrm>
          <a:prstGeom prst="leftBrace">
            <a:avLst>
              <a:gd name="adj1" fmla="val 50951"/>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D67D2F34-6A02-4173-A865-CF94558C28C6}"/>
              </a:ext>
            </a:extLst>
          </p:cNvPr>
          <p:cNvSpPr/>
          <p:nvPr/>
        </p:nvSpPr>
        <p:spPr>
          <a:xfrm>
            <a:off x="3180206" y="6724395"/>
            <a:ext cx="1088631" cy="338554"/>
          </a:xfrm>
          <a:prstGeom prst="rect">
            <a:avLst/>
          </a:prstGeom>
        </p:spPr>
        <p:txBody>
          <a:bodyPr wrap="square">
            <a:spAutoFit/>
          </a:bodyPr>
          <a:lstStyle/>
          <a:p>
            <a:pPr algn="ctr"/>
            <a:r>
              <a:rPr lang="fr-FR" sz="800" dirty="0">
                <a:solidFill>
                  <a:srgbClr val="000000"/>
                </a:solidFill>
                <a:latin typeface="Garamond" panose="02020404030301010803" pitchFamily="18" charset="0"/>
              </a:rPr>
              <a:t>(</a:t>
            </a:r>
            <a:r>
              <a:rPr lang="fr-FR" sz="800" dirty="0" err="1">
                <a:solidFill>
                  <a:srgbClr val="000000"/>
                </a:solidFill>
                <a:latin typeface="Garamond" panose="02020404030301010803" pitchFamily="18" charset="0"/>
              </a:rPr>
              <a:t>other</a:t>
            </a:r>
            <a:r>
              <a:rPr lang="fr-FR" sz="800" dirty="0">
                <a:solidFill>
                  <a:srgbClr val="000000"/>
                </a:solidFill>
                <a:latin typeface="Garamond" panose="02020404030301010803" pitchFamily="18" charset="0"/>
              </a:rPr>
              <a:t> </a:t>
            </a:r>
            <a:r>
              <a:rPr lang="fr-FR" sz="800" dirty="0" err="1">
                <a:solidFill>
                  <a:srgbClr val="000000"/>
                </a:solidFill>
                <a:latin typeface="Garamond" panose="02020404030301010803" pitchFamily="18" charset="0"/>
              </a:rPr>
              <a:t>internal</a:t>
            </a:r>
            <a:endParaRPr lang="fr-FR" sz="800" dirty="0">
              <a:solidFill>
                <a:srgbClr val="000000"/>
              </a:solidFill>
              <a:latin typeface="Garamond" panose="02020404030301010803" pitchFamily="18" charset="0"/>
            </a:endParaRPr>
          </a:p>
          <a:p>
            <a:pPr algn="ctr"/>
            <a:r>
              <a:rPr lang="fr-FR" sz="800" dirty="0">
                <a:solidFill>
                  <a:srgbClr val="000000"/>
                </a:solidFill>
                <a:latin typeface="Garamond" panose="02020404030301010803" pitchFamily="18" charset="0"/>
              </a:rPr>
              <a:t>conversion </a:t>
            </a:r>
            <a:r>
              <a:rPr lang="fr-FR" sz="800" dirty="0" err="1">
                <a:solidFill>
                  <a:srgbClr val="000000"/>
                </a:solidFill>
                <a:latin typeface="Garamond" panose="02020404030301010803" pitchFamily="18" charset="0"/>
              </a:rPr>
              <a:t>potential</a:t>
            </a:r>
            <a:r>
              <a:rPr lang="fr-FR" sz="800" dirty="0">
                <a:solidFill>
                  <a:srgbClr val="000000"/>
                </a:solidFill>
                <a:latin typeface="Garamond" panose="02020404030301010803" pitchFamily="18" charset="0"/>
              </a:rPr>
              <a:t>)</a:t>
            </a:r>
            <a:endParaRPr lang="en-US" sz="800" dirty="0"/>
          </a:p>
        </p:txBody>
      </p:sp>
    </p:spTree>
    <p:extLst>
      <p:ext uri="{BB962C8B-B14F-4D97-AF65-F5344CB8AC3E}">
        <p14:creationId xmlns:p14="http://schemas.microsoft.com/office/powerpoint/2010/main" val="205172758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303</TotalTime>
  <Words>297</Words>
  <Application>Microsoft Office PowerPoint</Application>
  <PresentationFormat>Custom</PresentationFormat>
  <Paragraphs>53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Cambria Math</vt:lpstr>
      <vt:lpstr>Garamond</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Kol Peterson</dc:creator>
  <cp:lastModifiedBy>Kol Peterson</cp:lastModifiedBy>
  <cp:revision>24</cp:revision>
  <dcterms:created xsi:type="dcterms:W3CDTF">2019-04-02T04:29:21Z</dcterms:created>
  <dcterms:modified xsi:type="dcterms:W3CDTF">2019-06-30T17:15:46Z</dcterms:modified>
</cp:coreProperties>
</file>